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7775575" cy="10080625"/>
  <p:notesSz cx="6858000" cy="9144000"/>
  <p:defaultTextStyle>
    <a:defPPr>
      <a:defRPr lang="es-ES"/>
    </a:defPPr>
    <a:lvl1pPr marL="0" algn="l" defTabSz="1020288" rtl="0" eaLnBrk="1" latinLnBrk="0" hangingPunct="1">
      <a:defRPr sz="2008" kern="1200">
        <a:solidFill>
          <a:schemeClr val="tx1"/>
        </a:solidFill>
        <a:latin typeface="+mn-lt"/>
        <a:ea typeface="+mn-ea"/>
        <a:cs typeface="+mn-cs"/>
      </a:defRPr>
    </a:lvl1pPr>
    <a:lvl2pPr marL="510144" algn="l" defTabSz="1020288" rtl="0" eaLnBrk="1" latinLnBrk="0" hangingPunct="1">
      <a:defRPr sz="2008" kern="1200">
        <a:solidFill>
          <a:schemeClr val="tx1"/>
        </a:solidFill>
        <a:latin typeface="+mn-lt"/>
        <a:ea typeface="+mn-ea"/>
        <a:cs typeface="+mn-cs"/>
      </a:defRPr>
    </a:lvl2pPr>
    <a:lvl3pPr marL="1020288" algn="l" defTabSz="1020288" rtl="0" eaLnBrk="1" latinLnBrk="0" hangingPunct="1">
      <a:defRPr sz="2008" kern="1200">
        <a:solidFill>
          <a:schemeClr val="tx1"/>
        </a:solidFill>
        <a:latin typeface="+mn-lt"/>
        <a:ea typeface="+mn-ea"/>
        <a:cs typeface="+mn-cs"/>
      </a:defRPr>
    </a:lvl3pPr>
    <a:lvl4pPr marL="1530431" algn="l" defTabSz="1020288" rtl="0" eaLnBrk="1" latinLnBrk="0" hangingPunct="1">
      <a:defRPr sz="2008" kern="1200">
        <a:solidFill>
          <a:schemeClr val="tx1"/>
        </a:solidFill>
        <a:latin typeface="+mn-lt"/>
        <a:ea typeface="+mn-ea"/>
        <a:cs typeface="+mn-cs"/>
      </a:defRPr>
    </a:lvl4pPr>
    <a:lvl5pPr marL="2040575" algn="l" defTabSz="1020288" rtl="0" eaLnBrk="1" latinLnBrk="0" hangingPunct="1">
      <a:defRPr sz="2008" kern="1200">
        <a:solidFill>
          <a:schemeClr val="tx1"/>
        </a:solidFill>
        <a:latin typeface="+mn-lt"/>
        <a:ea typeface="+mn-ea"/>
        <a:cs typeface="+mn-cs"/>
      </a:defRPr>
    </a:lvl5pPr>
    <a:lvl6pPr marL="2550719" algn="l" defTabSz="1020288" rtl="0" eaLnBrk="1" latinLnBrk="0" hangingPunct="1">
      <a:defRPr sz="2008" kern="1200">
        <a:solidFill>
          <a:schemeClr val="tx1"/>
        </a:solidFill>
        <a:latin typeface="+mn-lt"/>
        <a:ea typeface="+mn-ea"/>
        <a:cs typeface="+mn-cs"/>
      </a:defRPr>
    </a:lvl6pPr>
    <a:lvl7pPr marL="3060863" algn="l" defTabSz="1020288" rtl="0" eaLnBrk="1" latinLnBrk="0" hangingPunct="1">
      <a:defRPr sz="2008" kern="1200">
        <a:solidFill>
          <a:schemeClr val="tx1"/>
        </a:solidFill>
        <a:latin typeface="+mn-lt"/>
        <a:ea typeface="+mn-ea"/>
        <a:cs typeface="+mn-cs"/>
      </a:defRPr>
    </a:lvl7pPr>
    <a:lvl8pPr marL="3571006" algn="l" defTabSz="1020288" rtl="0" eaLnBrk="1" latinLnBrk="0" hangingPunct="1">
      <a:defRPr sz="2008" kern="1200">
        <a:solidFill>
          <a:schemeClr val="tx1"/>
        </a:solidFill>
        <a:latin typeface="+mn-lt"/>
        <a:ea typeface="+mn-ea"/>
        <a:cs typeface="+mn-cs"/>
      </a:defRPr>
    </a:lvl8pPr>
    <a:lvl9pPr marL="4081150" algn="l" defTabSz="1020288" rtl="0" eaLnBrk="1" latinLnBrk="0" hangingPunct="1">
      <a:defRPr sz="200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177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649770"/>
            <a:ext cx="6609239" cy="3509551"/>
          </a:xfrm>
        </p:spPr>
        <p:txBody>
          <a:bodyPr anchor="b"/>
          <a:lstStyle>
            <a:lvl1pPr algn="ctr">
              <a:defRPr sz="5102"/>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71947" y="5294662"/>
            <a:ext cx="5831681" cy="2433817"/>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26764D0-D3DA-4C10-9AC2-CC304E55DFDB}" type="datetimeFigureOut">
              <a:rPr lang="es-ES" smtClean="0"/>
              <a:t>10/05/2019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400459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6764D0-D3DA-4C10-9AC2-CC304E55DFDB}" type="datetimeFigureOut">
              <a:rPr lang="es-ES" smtClean="0"/>
              <a:t>10/05/2019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49760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36700"/>
            <a:ext cx="1676608" cy="854286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4571" y="536700"/>
            <a:ext cx="4932630" cy="85428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6764D0-D3DA-4C10-9AC2-CC304E55DFDB}" type="datetimeFigureOut">
              <a:rPr lang="es-ES" smtClean="0"/>
              <a:t>10/05/2019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275547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6764D0-D3DA-4C10-9AC2-CC304E55DFDB}" type="datetimeFigureOut">
              <a:rPr lang="es-ES" smtClean="0"/>
              <a:t>10/05/2019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23456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522" y="2513159"/>
            <a:ext cx="6706433" cy="4193259"/>
          </a:xfrm>
        </p:spPr>
        <p:txBody>
          <a:bodyPr anchor="b"/>
          <a:lstStyle>
            <a:lvl1pPr>
              <a:defRPr sz="5102"/>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0522" y="6746088"/>
            <a:ext cx="6706433" cy="2205136"/>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6764D0-D3DA-4C10-9AC2-CC304E55DFDB}" type="datetimeFigureOut">
              <a:rPr lang="es-ES" smtClean="0"/>
              <a:t>10/05/2019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321670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34571" y="2683500"/>
            <a:ext cx="3304619" cy="639606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936385" y="2683500"/>
            <a:ext cx="3304619" cy="639606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26764D0-D3DA-4C10-9AC2-CC304E55DFDB}" type="datetimeFigureOut">
              <a:rPr lang="es-ES" smtClean="0"/>
              <a:t>10/05/2019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157450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584" y="536702"/>
            <a:ext cx="6706433" cy="194845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5584" y="2471154"/>
            <a:ext cx="3289432" cy="1211074"/>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35584" y="3682228"/>
            <a:ext cx="3289432" cy="54160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936385" y="2471154"/>
            <a:ext cx="3305632" cy="1211074"/>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936385" y="3682228"/>
            <a:ext cx="3305632" cy="54160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26764D0-D3DA-4C10-9AC2-CC304E55DFDB}" type="datetimeFigureOut">
              <a:rPr lang="es-ES" smtClean="0"/>
              <a:t>10/05/2019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81536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26764D0-D3DA-4C10-9AC2-CC304E55DFDB}" type="datetimeFigureOut">
              <a:rPr lang="es-ES" smtClean="0"/>
              <a:t>10/05/2019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402332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764D0-D3DA-4C10-9AC2-CC304E55DFDB}" type="datetimeFigureOut">
              <a:rPr lang="es-ES" smtClean="0"/>
              <a:t>10/05/2019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110155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584" y="672042"/>
            <a:ext cx="2507825" cy="2352146"/>
          </a:xfrm>
        </p:spPr>
        <p:txBody>
          <a:bodyPr anchor="b"/>
          <a:lstStyle>
            <a:lvl1pPr>
              <a:defRPr sz="272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305632" y="1451426"/>
            <a:ext cx="3936385" cy="7163777"/>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35584" y="3024188"/>
            <a:ext cx="2507825" cy="5602681"/>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6764D0-D3DA-4C10-9AC2-CC304E55DFDB}" type="datetimeFigureOut">
              <a:rPr lang="es-ES" smtClean="0"/>
              <a:t>10/05/2019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337660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584" y="672042"/>
            <a:ext cx="2507825" cy="2352146"/>
          </a:xfrm>
        </p:spPr>
        <p:txBody>
          <a:bodyPr anchor="b"/>
          <a:lstStyle>
            <a:lvl1pPr>
              <a:defRPr sz="272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305632" y="1451426"/>
            <a:ext cx="3936385" cy="7163777"/>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35584" y="3024188"/>
            <a:ext cx="2507825" cy="5602681"/>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6764D0-D3DA-4C10-9AC2-CC304E55DFDB}" type="datetimeFigureOut">
              <a:rPr lang="es-ES" smtClean="0"/>
              <a:t>10/05/2019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7632890-3533-496E-88AD-876D53D42858}" type="slidenum">
              <a:rPr lang="es-ES" smtClean="0"/>
              <a:t>‹Nº›</a:t>
            </a:fld>
            <a:endParaRPr lang="es-ES"/>
          </a:p>
        </p:txBody>
      </p:sp>
    </p:spTree>
    <p:extLst>
      <p:ext uri="{BB962C8B-B14F-4D97-AF65-F5344CB8AC3E}">
        <p14:creationId xmlns:p14="http://schemas.microsoft.com/office/powerpoint/2010/main" val="251507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36702"/>
            <a:ext cx="6706433" cy="194845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4571" y="2683500"/>
            <a:ext cx="6706433" cy="639606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34571" y="9343248"/>
            <a:ext cx="1749504" cy="536700"/>
          </a:xfrm>
          <a:prstGeom prst="rect">
            <a:avLst/>
          </a:prstGeom>
        </p:spPr>
        <p:txBody>
          <a:bodyPr vert="horz" lIns="91440" tIns="45720" rIns="91440" bIns="45720" rtlCol="0" anchor="ctr"/>
          <a:lstStyle>
            <a:lvl1pPr algn="l">
              <a:defRPr sz="1020">
                <a:solidFill>
                  <a:schemeClr val="tx1">
                    <a:tint val="75000"/>
                  </a:schemeClr>
                </a:solidFill>
              </a:defRPr>
            </a:lvl1pPr>
          </a:lstStyle>
          <a:p>
            <a:fld id="{126764D0-D3DA-4C10-9AC2-CC304E55DFDB}" type="datetimeFigureOut">
              <a:rPr lang="es-ES" smtClean="0"/>
              <a:t>10/05/2019</a:t>
            </a:fld>
            <a:endParaRPr lang="es-ES"/>
          </a:p>
        </p:txBody>
      </p:sp>
      <p:sp>
        <p:nvSpPr>
          <p:cNvPr id="5" name="Footer Placeholder 4"/>
          <p:cNvSpPr>
            <a:spLocks noGrp="1"/>
          </p:cNvSpPr>
          <p:nvPr>
            <p:ph type="ftr" sz="quarter" idx="3"/>
          </p:nvPr>
        </p:nvSpPr>
        <p:spPr>
          <a:xfrm>
            <a:off x="2575659" y="9343248"/>
            <a:ext cx="2624257" cy="536700"/>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5491500" y="9343248"/>
            <a:ext cx="1749504" cy="536700"/>
          </a:xfrm>
          <a:prstGeom prst="rect">
            <a:avLst/>
          </a:prstGeom>
        </p:spPr>
        <p:txBody>
          <a:bodyPr vert="horz" lIns="91440" tIns="45720" rIns="91440" bIns="45720" rtlCol="0" anchor="ctr"/>
          <a:lstStyle>
            <a:lvl1pPr algn="r">
              <a:defRPr sz="1020">
                <a:solidFill>
                  <a:schemeClr val="tx1">
                    <a:tint val="75000"/>
                  </a:schemeClr>
                </a:solidFill>
              </a:defRPr>
            </a:lvl1pPr>
          </a:lstStyle>
          <a:p>
            <a:fld id="{17632890-3533-496E-88AD-876D53D42858}" type="slidenum">
              <a:rPr lang="es-ES" smtClean="0"/>
              <a:t>‹Nº›</a:t>
            </a:fld>
            <a:endParaRPr lang="es-ES"/>
          </a:p>
        </p:txBody>
      </p:sp>
    </p:spTree>
    <p:extLst>
      <p:ext uri="{BB962C8B-B14F-4D97-AF65-F5344CB8AC3E}">
        <p14:creationId xmlns:p14="http://schemas.microsoft.com/office/powerpoint/2010/main" val="1901446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7" name="CuadroTexto 6"/>
          <p:cNvSpPr txBox="1"/>
          <p:nvPr/>
        </p:nvSpPr>
        <p:spPr>
          <a:xfrm>
            <a:off x="4237772" y="1109862"/>
            <a:ext cx="3537803" cy="830997"/>
          </a:xfrm>
          <a:prstGeom prst="rect">
            <a:avLst/>
          </a:prstGeom>
          <a:noFill/>
        </p:spPr>
        <p:txBody>
          <a:bodyPr wrap="square" rtlCol="0">
            <a:spAutoFit/>
          </a:bodyPr>
          <a:lstStyle/>
          <a:p>
            <a:pPr algn="ctr"/>
            <a:r>
              <a:rPr lang="es-ES" sz="2400" b="1" dirty="0" smtClean="0">
                <a:latin typeface="Bahnschrift SemiBold Condensed" panose="020B0502040204020203" pitchFamily="34" charset="0"/>
              </a:rPr>
              <a:t>Programa  Pedagógico  Granja</a:t>
            </a:r>
          </a:p>
          <a:p>
            <a:pPr algn="ctr"/>
            <a:r>
              <a:rPr lang="es-ES" sz="2400" b="1" dirty="0" smtClean="0">
                <a:latin typeface="Bahnschrift SemiBold Condensed" panose="020B0502040204020203" pitchFamily="34" charset="0"/>
              </a:rPr>
              <a:t> </a:t>
            </a:r>
            <a:r>
              <a:rPr lang="es-ES" sz="2400" b="1" dirty="0">
                <a:latin typeface="Bahnschrift SemiBold Condensed" panose="020B0502040204020203" pitchFamily="34" charset="0"/>
              </a:rPr>
              <a:t>Educativa </a:t>
            </a:r>
            <a:r>
              <a:rPr lang="es-ES" sz="2400" b="1" dirty="0" smtClean="0">
                <a:latin typeface="Bahnschrift SemiBold Condensed" panose="020B0502040204020203" pitchFamily="34" charset="0"/>
              </a:rPr>
              <a:t>  Lo   Vilches</a:t>
            </a:r>
            <a:endParaRPr lang="es-ES" sz="2400" b="1" dirty="0">
              <a:latin typeface="Bahnschrift SemiBold Condensed" panose="020B0502040204020203" pitchFamily="34" charset="0"/>
            </a:endParaRPr>
          </a:p>
        </p:txBody>
      </p:sp>
      <p:sp>
        <p:nvSpPr>
          <p:cNvPr id="13" name="CuadroTexto 12"/>
          <p:cNvSpPr txBox="1"/>
          <p:nvPr/>
        </p:nvSpPr>
        <p:spPr>
          <a:xfrm>
            <a:off x="156437" y="725374"/>
            <a:ext cx="2706937" cy="2631490"/>
          </a:xfrm>
          <a:prstGeom prst="rect">
            <a:avLst/>
          </a:prstGeom>
          <a:noFill/>
        </p:spPr>
        <p:txBody>
          <a:bodyPr wrap="square" rtlCol="0">
            <a:spAutoFit/>
          </a:bodyPr>
          <a:lstStyle/>
          <a:p>
            <a:r>
              <a:rPr lang="es-ES" sz="1100" b="1" u="sng" dirty="0">
                <a:solidFill>
                  <a:schemeClr val="bg1"/>
                </a:solidFill>
              </a:rPr>
              <a:t>Información general:</a:t>
            </a:r>
          </a:p>
          <a:p>
            <a:endParaRPr lang="es-ES" sz="1100" b="1" u="sng" dirty="0">
              <a:solidFill>
                <a:schemeClr val="bg1"/>
              </a:solidFill>
            </a:endParaRPr>
          </a:p>
          <a:p>
            <a:pPr marL="171450" indent="-171450">
              <a:buFont typeface="Arial" panose="020B0604020202020204" pitchFamily="34" charset="0"/>
              <a:buChar char="•"/>
            </a:pPr>
            <a:r>
              <a:rPr lang="es-ES" sz="1100" b="1" dirty="0">
                <a:solidFill>
                  <a:schemeClr val="bg1"/>
                </a:solidFill>
              </a:rPr>
              <a:t>Establecimiento:</a:t>
            </a:r>
          </a:p>
          <a:p>
            <a:pPr marL="171450" indent="-171450">
              <a:buFont typeface="Arial" panose="020B0604020202020204" pitchFamily="34" charset="0"/>
              <a:buChar char="•"/>
            </a:pPr>
            <a:r>
              <a:rPr lang="es-ES" sz="1100" b="1" dirty="0">
                <a:solidFill>
                  <a:schemeClr val="bg1"/>
                </a:solidFill>
              </a:rPr>
              <a:t>Curso</a:t>
            </a:r>
          </a:p>
          <a:p>
            <a:pPr marL="171450" indent="-171450">
              <a:buFont typeface="Arial" panose="020B0604020202020204" pitchFamily="34" charset="0"/>
              <a:buChar char="•"/>
            </a:pPr>
            <a:r>
              <a:rPr lang="es-ES" sz="1100" b="1" dirty="0">
                <a:solidFill>
                  <a:schemeClr val="bg1"/>
                </a:solidFill>
              </a:rPr>
              <a:t>Fecha:</a:t>
            </a:r>
          </a:p>
          <a:p>
            <a:pPr marL="171450" indent="-171450">
              <a:buFont typeface="Arial" panose="020B0604020202020204" pitchFamily="34" charset="0"/>
              <a:buChar char="•"/>
            </a:pPr>
            <a:r>
              <a:rPr lang="es-ES" sz="1100" b="1" dirty="0">
                <a:solidFill>
                  <a:schemeClr val="bg1"/>
                </a:solidFill>
              </a:rPr>
              <a:t>Nº de participantes </a:t>
            </a:r>
          </a:p>
          <a:p>
            <a:pPr marL="171450" indent="-171450">
              <a:buFont typeface="Arial" panose="020B0604020202020204" pitchFamily="34" charset="0"/>
              <a:buChar char="•"/>
            </a:pPr>
            <a:r>
              <a:rPr lang="es-ES" sz="1100" b="1" dirty="0">
                <a:solidFill>
                  <a:schemeClr val="bg1"/>
                </a:solidFill>
              </a:rPr>
              <a:t>Solicitante</a:t>
            </a:r>
          </a:p>
          <a:p>
            <a:endParaRPr lang="es-ES" sz="1100" b="1" dirty="0">
              <a:solidFill>
                <a:schemeClr val="bg1"/>
              </a:solidFill>
            </a:endParaRPr>
          </a:p>
          <a:p>
            <a:r>
              <a:rPr lang="es-ES" sz="1100" b="1" u="sng" dirty="0">
                <a:solidFill>
                  <a:schemeClr val="bg1"/>
                </a:solidFill>
              </a:rPr>
              <a:t>Lugares a visitar:</a:t>
            </a:r>
          </a:p>
          <a:p>
            <a:endParaRPr lang="es-ES" sz="1100" b="1" dirty="0">
              <a:solidFill>
                <a:schemeClr val="bg1"/>
              </a:solidFill>
            </a:endParaRPr>
          </a:p>
          <a:p>
            <a:pPr marL="171450" indent="-171450">
              <a:buFont typeface="Arial" panose="020B0604020202020204" pitchFamily="34" charset="0"/>
              <a:buChar char="•"/>
            </a:pPr>
            <a:r>
              <a:rPr lang="es-ES" sz="1100" b="1" dirty="0">
                <a:solidFill>
                  <a:schemeClr val="bg1"/>
                </a:solidFill>
              </a:rPr>
              <a:t>Granja Educativa Lo Vilches </a:t>
            </a:r>
          </a:p>
          <a:p>
            <a:endParaRPr lang="es-ES" sz="1100" b="1" dirty="0">
              <a:solidFill>
                <a:schemeClr val="bg1"/>
              </a:solidFill>
            </a:endParaRPr>
          </a:p>
          <a:p>
            <a:r>
              <a:rPr lang="es-ES" sz="1100" b="1" u="sng" dirty="0">
                <a:solidFill>
                  <a:schemeClr val="bg1"/>
                </a:solidFill>
              </a:rPr>
              <a:t>Duración del programa</a:t>
            </a:r>
          </a:p>
          <a:p>
            <a:endParaRPr lang="es-ES" sz="1100" b="1" dirty="0">
              <a:solidFill>
                <a:schemeClr val="bg1"/>
              </a:solidFill>
            </a:endParaRPr>
          </a:p>
          <a:p>
            <a:pPr marL="171450" indent="-171450">
              <a:buFont typeface="Arial" panose="020B0604020202020204" pitchFamily="34" charset="0"/>
              <a:buChar char="•"/>
            </a:pPr>
            <a:r>
              <a:rPr lang="es-ES" sz="1100" b="1" dirty="0">
                <a:solidFill>
                  <a:schemeClr val="bg1"/>
                </a:solidFill>
              </a:rPr>
              <a:t>Un día en destino</a:t>
            </a:r>
          </a:p>
        </p:txBody>
      </p:sp>
      <p:sp>
        <p:nvSpPr>
          <p:cNvPr id="14" name="CuadroTexto 13"/>
          <p:cNvSpPr txBox="1"/>
          <p:nvPr/>
        </p:nvSpPr>
        <p:spPr>
          <a:xfrm>
            <a:off x="805919" y="4899156"/>
            <a:ext cx="6180668" cy="3477875"/>
          </a:xfrm>
          <a:prstGeom prst="rect">
            <a:avLst/>
          </a:prstGeom>
          <a:noFill/>
        </p:spPr>
        <p:txBody>
          <a:bodyPr wrap="square" rtlCol="0">
            <a:spAutoFit/>
          </a:bodyPr>
          <a:lstStyle/>
          <a:p>
            <a:r>
              <a:rPr lang="es-ES" sz="1100" b="1" u="sng" dirty="0"/>
              <a:t>Descripción del recorrido: </a:t>
            </a:r>
          </a:p>
          <a:p>
            <a:endParaRPr lang="es-ES" sz="1100" b="1" u="sng" dirty="0"/>
          </a:p>
          <a:p>
            <a:endParaRPr lang="es-ES" sz="1100" dirty="0"/>
          </a:p>
          <a:p>
            <a:pPr algn="just"/>
            <a:r>
              <a:rPr lang="es-ES" sz="1100" b="1" dirty="0"/>
              <a:t>Granja Educativa Lo Vilches: </a:t>
            </a:r>
            <a:r>
              <a:rPr lang="es-ES" sz="1100" dirty="0"/>
              <a:t>El Programa Agroturismo Lo Vilches es un proyecto esencialmente familiar, cuyos miembros dan al visitante una atención personalizada, entregando conocimientos agrícolas y turismo con gran pedagogía en el marco de una granja educativa. La granja está orientada a los niños/as, quienes podrán aprender e interactuar con el trabajo diario del campo. </a:t>
            </a:r>
          </a:p>
          <a:p>
            <a:pPr algn="just"/>
            <a:endParaRPr lang="es-ES" sz="1100" dirty="0"/>
          </a:p>
          <a:p>
            <a:pPr algn="just"/>
            <a:r>
              <a:rPr lang="es-ES" sz="1100" dirty="0"/>
              <a:t>La granja posee como uno de sus más preciados tesoros, una casa colonial que data de 1750, época en que el rey Fernando VII decidió construir paradores para el descanso de sus soldados y así acelerar la Conquista de Chile. En este lugar alojaron los soldados realistas que participaron en la batalla del Roble y según reza la historia, los cañones pasaron por </a:t>
            </a:r>
            <a:r>
              <a:rPr lang="es-ES" sz="1100" dirty="0" err="1"/>
              <a:t>Nahueltoro</a:t>
            </a:r>
            <a:r>
              <a:rPr lang="es-ES" sz="1100" dirty="0"/>
              <a:t> debido a las enormes crecidas del río Ñuble y el peligro de perderlas. </a:t>
            </a:r>
          </a:p>
          <a:p>
            <a:pPr algn="just"/>
            <a:endParaRPr lang="es-ES" sz="1100" dirty="0"/>
          </a:p>
          <a:p>
            <a:pPr algn="just"/>
            <a:r>
              <a:rPr lang="es-ES" sz="1100" dirty="0"/>
              <a:t>Durante este recorrido, los participantes realizan actividades y adquieren conocimientos relacionados con el cuidado y alimentación de aves y animales;: así también, se les instruye en la clasificación y cuidado de las hortalizas, árboles y hiervas. Otro de los aprendizajes entregados en Granja Lo Vilches, tiene relación las técnicas de orientación, el rol del agua, la historia de la casa patronal, el cuidado del medio ambiente y las actividades diarias de la vida en el campo.  </a:t>
            </a:r>
          </a:p>
          <a:p>
            <a:pPr algn="just"/>
            <a:r>
              <a:rPr lang="es-ES" sz="1100" dirty="0"/>
              <a:t>.</a:t>
            </a:r>
          </a:p>
        </p:txBody>
      </p:sp>
      <p:sp>
        <p:nvSpPr>
          <p:cNvPr id="10" name="Elipse 9"/>
          <p:cNvSpPr/>
          <p:nvPr/>
        </p:nvSpPr>
        <p:spPr>
          <a:xfrm>
            <a:off x="3439726" y="1654928"/>
            <a:ext cx="1168791" cy="1015573"/>
          </a:xfrm>
          <a:prstGeom prst="ellipse">
            <a:avLst/>
          </a:prstGeom>
          <a:blipFill>
            <a:blip r:embed="rId3"/>
            <a:stretch>
              <a:fillRect/>
            </a:stretch>
          </a:blipFill>
          <a:ln w="76200">
            <a:solidFill>
              <a:srgbClr val="DDD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4837882" y="2162714"/>
            <a:ext cx="1168791" cy="1015573"/>
          </a:xfrm>
          <a:prstGeom prst="ellipse">
            <a:avLst/>
          </a:prstGeom>
          <a:blipFill>
            <a:blip r:embed="rId4"/>
            <a:stretch>
              <a:fillRect/>
            </a:stretch>
          </a:blipFill>
          <a:ln w="76200">
            <a:solidFill>
              <a:srgbClr val="DDD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p:cNvSpPr/>
          <p:nvPr/>
        </p:nvSpPr>
        <p:spPr>
          <a:xfrm>
            <a:off x="6353661" y="2404434"/>
            <a:ext cx="1168791" cy="1015573"/>
          </a:xfrm>
          <a:prstGeom prst="ellipse">
            <a:avLst/>
          </a:prstGeom>
          <a:blipFill>
            <a:blip r:embed="rId5"/>
            <a:stretch>
              <a:fillRect/>
            </a:stretch>
          </a:blipFill>
          <a:ln w="76200">
            <a:solidFill>
              <a:srgbClr val="DDDA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8426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Rectángulo 4"/>
          <p:cNvSpPr/>
          <p:nvPr/>
        </p:nvSpPr>
        <p:spPr>
          <a:xfrm>
            <a:off x="3141059" y="571311"/>
            <a:ext cx="3392906" cy="372979"/>
          </a:xfrm>
          <a:prstGeom prst="rect">
            <a:avLst/>
          </a:prstGeom>
          <a:solidFill>
            <a:srgbClr val="FF8E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s-ES" sz="1600" b="1" dirty="0"/>
              <a:t>Objetivos del Programa</a:t>
            </a:r>
          </a:p>
        </p:txBody>
      </p:sp>
      <p:sp>
        <p:nvSpPr>
          <p:cNvPr id="6" name="CuadroTexto 5"/>
          <p:cNvSpPr txBox="1"/>
          <p:nvPr/>
        </p:nvSpPr>
        <p:spPr>
          <a:xfrm>
            <a:off x="2192337" y="1263508"/>
            <a:ext cx="4908854" cy="2123658"/>
          </a:xfrm>
          <a:prstGeom prst="rect">
            <a:avLst/>
          </a:prstGeom>
          <a:noFill/>
        </p:spPr>
        <p:txBody>
          <a:bodyPr wrap="square" rtlCol="0">
            <a:spAutoFit/>
          </a:bodyPr>
          <a:lstStyle/>
          <a:p>
            <a:pPr marL="171450" indent="-171450" algn="just">
              <a:buFont typeface="Arial" panose="020B0604020202020204" pitchFamily="34" charset="0"/>
              <a:buChar char="•"/>
            </a:pPr>
            <a:r>
              <a:rPr lang="es-ES" sz="1100" dirty="0"/>
              <a:t>Facilitar nuevos ambientes educativos que favorezcan un aprendizaje significativo en los alumnos/as, basado en la vivencia de experiencias culturales.</a:t>
            </a:r>
          </a:p>
          <a:p>
            <a:pPr marL="171450" indent="-171450" algn="just">
              <a:buFont typeface="Arial" panose="020B0604020202020204" pitchFamily="34" charset="0"/>
              <a:buChar char="•"/>
            </a:pPr>
            <a:r>
              <a:rPr lang="es-ES" sz="1100" dirty="0"/>
              <a:t>Favorecer el desarrollo de competencias de observación, descripción y análisis de procesos históricos, sociales y culturales en el educando. </a:t>
            </a:r>
          </a:p>
          <a:p>
            <a:pPr marL="171450" indent="-171450" algn="just">
              <a:buFont typeface="Arial" panose="020B0604020202020204" pitchFamily="34" charset="0"/>
              <a:buChar char="•"/>
            </a:pPr>
            <a:r>
              <a:rPr lang="es-ES" sz="1100" dirty="0"/>
              <a:t>Fomentar en los participantes del programa, la curiosidad, la autodisciplina y la proactividad frente a situaciones de aprendizaje. </a:t>
            </a:r>
          </a:p>
          <a:p>
            <a:pPr marL="171450" indent="-171450" algn="just">
              <a:buFont typeface="Arial" panose="020B0604020202020204" pitchFamily="34" charset="0"/>
              <a:buChar char="•"/>
            </a:pPr>
            <a:r>
              <a:rPr lang="es-ES" sz="1100" dirty="0"/>
              <a:t>Entregar experiencia y conocimiento a los alumnos/as, respecto de las actividades y vida en el campo. </a:t>
            </a:r>
          </a:p>
          <a:p>
            <a:pPr marL="171450" indent="-171450" algn="just">
              <a:buFont typeface="Arial" panose="020B0604020202020204" pitchFamily="34" charset="0"/>
              <a:buChar char="•"/>
            </a:pPr>
            <a:r>
              <a:rPr lang="es-ES" sz="1100" dirty="0"/>
              <a:t>Propiciar el aprendizaje y concientizar a los alumnos/as respecto de tener una actitud respetuosa por la naturaleza, el medio ambiente y los animales. </a:t>
            </a:r>
          </a:p>
          <a:p>
            <a:pPr marL="171450" indent="-171450" algn="just">
              <a:buFont typeface="Arial" panose="020B0604020202020204" pitchFamily="34" charset="0"/>
              <a:buChar char="•"/>
            </a:pPr>
            <a:r>
              <a:rPr lang="es-ES" sz="1100" dirty="0"/>
              <a:t>Facilitar una instancia propicia para la cohesión grupal, el compañerismo y el respeto entre los alumnos/as; favoreciendo así la convivencia escolar. </a:t>
            </a:r>
          </a:p>
        </p:txBody>
      </p:sp>
      <p:sp>
        <p:nvSpPr>
          <p:cNvPr id="9" name="Rectángulo 8"/>
          <p:cNvSpPr/>
          <p:nvPr/>
        </p:nvSpPr>
        <p:spPr>
          <a:xfrm>
            <a:off x="788317" y="3547361"/>
            <a:ext cx="2596550" cy="366796"/>
          </a:xfrm>
          <a:prstGeom prst="rect">
            <a:avLst/>
          </a:prstGeom>
          <a:solidFill>
            <a:srgbClr val="FF8E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s-ES" sz="1600" b="1" dirty="0"/>
              <a:t>El Programa Incluye:</a:t>
            </a:r>
          </a:p>
        </p:txBody>
      </p:sp>
      <p:sp>
        <p:nvSpPr>
          <p:cNvPr id="10" name="CuadroTexto 9"/>
          <p:cNvSpPr txBox="1"/>
          <p:nvPr/>
        </p:nvSpPr>
        <p:spPr>
          <a:xfrm>
            <a:off x="788317" y="4074354"/>
            <a:ext cx="5898548" cy="2292935"/>
          </a:xfrm>
          <a:prstGeom prst="rect">
            <a:avLst/>
          </a:prstGeom>
          <a:noFill/>
        </p:spPr>
        <p:txBody>
          <a:bodyPr wrap="square" rtlCol="0">
            <a:spAutoFit/>
          </a:bodyPr>
          <a:lstStyle/>
          <a:p>
            <a:pPr marL="171450" indent="-171450" algn="just">
              <a:buFont typeface="Arial" panose="020B0604020202020204" pitchFamily="34" charset="0"/>
              <a:buChar char="•"/>
            </a:pPr>
            <a:r>
              <a:rPr lang="es-ES" sz="1100" dirty="0"/>
              <a:t>Traslado en bus para 43 pasajeros desde el establecimiento educativo a Granja Educativa Lo Vilches, ida y regreso. (Bus con capacidad para 46 pasajeros, asientos reclinables, </a:t>
            </a:r>
            <a:r>
              <a:rPr lang="es-ES" sz="1100" dirty="0" err="1"/>
              <a:t>semicama</a:t>
            </a:r>
            <a:r>
              <a:rPr lang="es-ES" sz="1100" dirty="0"/>
              <a:t>, baño, aire acondicionado, calefacción central, cinturones de seguridad por asiento, tv (</a:t>
            </a:r>
            <a:r>
              <a:rPr lang="es-ES" sz="1100" dirty="0" err="1"/>
              <a:t>dvd</a:t>
            </a:r>
            <a:r>
              <a:rPr lang="es-ES" sz="1100" dirty="0"/>
              <a:t>) y otros; todo funcionando en perfecto estado).</a:t>
            </a:r>
          </a:p>
          <a:p>
            <a:pPr marL="171450" indent="-171450" algn="just">
              <a:buFont typeface="Arial" panose="020B0604020202020204" pitchFamily="34" charset="0"/>
              <a:buChar char="•"/>
            </a:pPr>
            <a:r>
              <a:rPr lang="es-ES" sz="1100" dirty="0"/>
              <a:t>Bus adicional en caso de que existiera algún inconveniente. </a:t>
            </a:r>
          </a:p>
          <a:p>
            <a:pPr marL="171450" indent="-171450" algn="just">
              <a:buFont typeface="Arial" panose="020B0604020202020204" pitchFamily="34" charset="0"/>
              <a:buChar char="•"/>
            </a:pPr>
            <a:r>
              <a:rPr lang="es-ES" sz="1100" dirty="0"/>
              <a:t>Alimentación todo incluido (desayuno, almuerzo, once y colaciones).</a:t>
            </a:r>
          </a:p>
          <a:p>
            <a:pPr marL="171450" indent="-171450" algn="just">
              <a:buFont typeface="Arial" panose="020B0604020202020204" pitchFamily="34" charset="0"/>
              <a:buChar char="•"/>
            </a:pPr>
            <a:r>
              <a:rPr lang="es-ES" sz="1100" dirty="0"/>
              <a:t>Dos Coordinadores profesionales para la seguridad, apoyo profesional y pedagógico de la delegación.</a:t>
            </a:r>
          </a:p>
          <a:p>
            <a:pPr marL="171450" indent="-171450" algn="just">
              <a:buFont typeface="Arial" panose="020B0604020202020204" pitchFamily="34" charset="0"/>
              <a:buChar char="•"/>
            </a:pPr>
            <a:r>
              <a:rPr lang="es-ES" sz="1100" dirty="0"/>
              <a:t>Un Técnico en Enfermería, Enfermero o Paramédico para asistencia durante el viaje. </a:t>
            </a:r>
          </a:p>
          <a:p>
            <a:pPr marL="171450" indent="-171450" algn="just">
              <a:buFont typeface="Arial" panose="020B0604020202020204" pitchFamily="34" charset="0"/>
              <a:buChar char="•"/>
            </a:pPr>
            <a:r>
              <a:rPr lang="es-ES" sz="1100" dirty="0"/>
              <a:t>Actividades Recreativas.</a:t>
            </a:r>
          </a:p>
          <a:p>
            <a:pPr marL="171450" indent="-171450" algn="just">
              <a:buFont typeface="Arial" panose="020B0604020202020204" pitchFamily="34" charset="0"/>
              <a:buChar char="•"/>
            </a:pPr>
            <a:r>
              <a:rPr lang="es-ES" sz="1100" dirty="0"/>
              <a:t>Bolsos Ecológicos. </a:t>
            </a:r>
          </a:p>
          <a:p>
            <a:pPr marL="171450" indent="-171450" algn="just">
              <a:buFont typeface="Arial" panose="020B0604020202020204" pitchFamily="34" charset="0"/>
              <a:buChar char="•"/>
            </a:pPr>
            <a:r>
              <a:rPr lang="es-ES" sz="1100" dirty="0"/>
              <a:t>Entradas </a:t>
            </a:r>
            <a:r>
              <a:rPr lang="es-ES" sz="1100" dirty="0" err="1"/>
              <a:t>all</a:t>
            </a:r>
            <a:r>
              <a:rPr lang="es-ES" sz="1100" dirty="0"/>
              <a:t> inclusive. </a:t>
            </a:r>
          </a:p>
          <a:p>
            <a:pPr marL="171450" indent="-171450" algn="just">
              <a:buFont typeface="Arial" panose="020B0604020202020204" pitchFamily="34" charset="0"/>
              <a:buChar char="•"/>
            </a:pPr>
            <a:endParaRPr lang="es-ES" sz="1100" dirty="0"/>
          </a:p>
        </p:txBody>
      </p:sp>
      <p:sp>
        <p:nvSpPr>
          <p:cNvPr id="11" name="Elipse 10"/>
          <p:cNvSpPr/>
          <p:nvPr/>
        </p:nvSpPr>
        <p:spPr>
          <a:xfrm>
            <a:off x="1216912" y="7172284"/>
            <a:ext cx="2429151" cy="2058128"/>
          </a:xfrm>
          <a:prstGeom prst="ellipse">
            <a:avLst/>
          </a:prstGeom>
          <a:solidFill>
            <a:schemeClr val="bg1"/>
          </a:solidFill>
          <a:ln w="76200">
            <a:solidFill>
              <a:srgbClr val="FF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1020288" rtl="0" eaLnBrk="1" latinLnBrk="0" hangingPunct="1">
              <a:defRPr sz="2008" kern="1200">
                <a:solidFill>
                  <a:schemeClr val="lt1"/>
                </a:solidFill>
                <a:latin typeface="+mn-lt"/>
                <a:ea typeface="+mn-ea"/>
                <a:cs typeface="+mn-cs"/>
              </a:defRPr>
            </a:lvl1pPr>
            <a:lvl2pPr marL="510144" algn="l" defTabSz="1020288" rtl="0" eaLnBrk="1" latinLnBrk="0" hangingPunct="1">
              <a:defRPr sz="2008" kern="1200">
                <a:solidFill>
                  <a:schemeClr val="lt1"/>
                </a:solidFill>
                <a:latin typeface="+mn-lt"/>
                <a:ea typeface="+mn-ea"/>
                <a:cs typeface="+mn-cs"/>
              </a:defRPr>
            </a:lvl2pPr>
            <a:lvl3pPr marL="1020288" algn="l" defTabSz="1020288" rtl="0" eaLnBrk="1" latinLnBrk="0" hangingPunct="1">
              <a:defRPr sz="2008" kern="1200">
                <a:solidFill>
                  <a:schemeClr val="lt1"/>
                </a:solidFill>
                <a:latin typeface="+mn-lt"/>
                <a:ea typeface="+mn-ea"/>
                <a:cs typeface="+mn-cs"/>
              </a:defRPr>
            </a:lvl3pPr>
            <a:lvl4pPr marL="1530431" algn="l" defTabSz="1020288" rtl="0" eaLnBrk="1" latinLnBrk="0" hangingPunct="1">
              <a:defRPr sz="2008" kern="1200">
                <a:solidFill>
                  <a:schemeClr val="lt1"/>
                </a:solidFill>
                <a:latin typeface="+mn-lt"/>
                <a:ea typeface="+mn-ea"/>
                <a:cs typeface="+mn-cs"/>
              </a:defRPr>
            </a:lvl4pPr>
            <a:lvl5pPr marL="2040575" algn="l" defTabSz="1020288" rtl="0" eaLnBrk="1" latinLnBrk="0" hangingPunct="1">
              <a:defRPr sz="2008" kern="1200">
                <a:solidFill>
                  <a:schemeClr val="lt1"/>
                </a:solidFill>
                <a:latin typeface="+mn-lt"/>
                <a:ea typeface="+mn-ea"/>
                <a:cs typeface="+mn-cs"/>
              </a:defRPr>
            </a:lvl5pPr>
            <a:lvl6pPr marL="2550719" algn="l" defTabSz="1020288" rtl="0" eaLnBrk="1" latinLnBrk="0" hangingPunct="1">
              <a:defRPr sz="2008" kern="1200">
                <a:solidFill>
                  <a:schemeClr val="lt1"/>
                </a:solidFill>
                <a:latin typeface="+mn-lt"/>
                <a:ea typeface="+mn-ea"/>
                <a:cs typeface="+mn-cs"/>
              </a:defRPr>
            </a:lvl6pPr>
            <a:lvl7pPr marL="3060863" algn="l" defTabSz="1020288" rtl="0" eaLnBrk="1" latinLnBrk="0" hangingPunct="1">
              <a:defRPr sz="2008" kern="1200">
                <a:solidFill>
                  <a:schemeClr val="lt1"/>
                </a:solidFill>
                <a:latin typeface="+mn-lt"/>
                <a:ea typeface="+mn-ea"/>
                <a:cs typeface="+mn-cs"/>
              </a:defRPr>
            </a:lvl7pPr>
            <a:lvl8pPr marL="3571006" algn="l" defTabSz="1020288" rtl="0" eaLnBrk="1" latinLnBrk="0" hangingPunct="1">
              <a:defRPr sz="2008" kern="1200">
                <a:solidFill>
                  <a:schemeClr val="lt1"/>
                </a:solidFill>
                <a:latin typeface="+mn-lt"/>
                <a:ea typeface="+mn-ea"/>
                <a:cs typeface="+mn-cs"/>
              </a:defRPr>
            </a:lvl8pPr>
            <a:lvl9pPr marL="4081150" algn="l" defTabSz="1020288" rtl="0" eaLnBrk="1" latinLnBrk="0" hangingPunct="1">
              <a:defRPr sz="2008" kern="1200">
                <a:solidFill>
                  <a:schemeClr val="lt1"/>
                </a:solidFill>
                <a:latin typeface="+mn-lt"/>
                <a:ea typeface="+mn-ea"/>
                <a:cs typeface="+mn-cs"/>
              </a:defRPr>
            </a:lvl9pPr>
          </a:lstStyle>
          <a:p>
            <a:pPr algn="ctr"/>
            <a:r>
              <a:rPr lang="es-ES" sz="1984" b="1" dirty="0" smtClean="0">
                <a:solidFill>
                  <a:schemeClr val="tx1"/>
                </a:solidFill>
              </a:rPr>
              <a:t>Desglose Económico</a:t>
            </a:r>
            <a:endParaRPr lang="es-ES" sz="1984" b="1" dirty="0">
              <a:solidFill>
                <a:schemeClr val="tx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136066335"/>
              </p:ext>
            </p:extLst>
          </p:nvPr>
        </p:nvGraphicFramePr>
        <p:xfrm>
          <a:off x="4268788" y="6928303"/>
          <a:ext cx="2959100" cy="1755137"/>
        </p:xfrm>
        <a:graphic>
          <a:graphicData uri="http://schemas.openxmlformats.org/drawingml/2006/table">
            <a:tbl>
              <a:tblPr firstRow="1" bandRow="1"/>
              <a:tblGrid>
                <a:gridCol w="1972733"/>
                <a:gridCol w="986367"/>
              </a:tblGrid>
              <a:tr h="334312">
                <a:tc>
                  <a:txBody>
                    <a:bodyPr/>
                    <a:lstStyle/>
                    <a:p>
                      <a:pPr algn="ctr"/>
                      <a:r>
                        <a:rPr lang="es-ES" sz="1400" b="1" dirty="0" smtClean="0">
                          <a:ln>
                            <a:solidFill>
                              <a:schemeClr val="bg1"/>
                            </a:solidFill>
                          </a:ln>
                          <a:solidFill>
                            <a:schemeClr val="bg1"/>
                          </a:solidFill>
                        </a:rPr>
                        <a:t>DESCRIPCIÓN</a:t>
                      </a:r>
                      <a:endParaRPr lang="es-ES" sz="1400" b="1"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 sz="1400" b="1" dirty="0" smtClean="0">
                          <a:ln>
                            <a:solidFill>
                              <a:schemeClr val="bg1"/>
                            </a:solidFill>
                          </a:ln>
                          <a:solidFill>
                            <a:schemeClr val="bg1"/>
                          </a:solidFill>
                        </a:rPr>
                        <a:t>VALORES</a:t>
                      </a:r>
                      <a:endParaRPr lang="es-ES" sz="1400" b="1"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84165">
                <a:tc>
                  <a:txBody>
                    <a:bodyPr/>
                    <a:lstStyle/>
                    <a:p>
                      <a:r>
                        <a:rPr lang="es-ES" sz="1100" dirty="0" smtClean="0">
                          <a:ln>
                            <a:solidFill>
                              <a:schemeClr val="bg1"/>
                            </a:solidFill>
                          </a:ln>
                          <a:solidFill>
                            <a:schemeClr val="bg1"/>
                          </a:solidFill>
                        </a:rPr>
                        <a:t>Otros </a:t>
                      </a:r>
                      <a:endParaRPr lang="es-ES" sz="110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r"/>
                      <a:r>
                        <a:rPr lang="es-ES" sz="1100" dirty="0" smtClean="0">
                          <a:ln>
                            <a:solidFill>
                              <a:schemeClr val="bg1"/>
                            </a:solidFill>
                          </a:ln>
                          <a:solidFill>
                            <a:schemeClr val="bg1"/>
                          </a:solidFill>
                        </a:rPr>
                        <a:t>$</a:t>
                      </a:r>
                      <a:endParaRPr lang="es-ES" sz="110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284165">
                <a:tc>
                  <a:txBody>
                    <a:bodyPr/>
                    <a:lstStyle/>
                    <a:p>
                      <a:r>
                        <a:rPr lang="es-ES" sz="1100" dirty="0" smtClean="0">
                          <a:ln>
                            <a:solidFill>
                              <a:schemeClr val="bg1"/>
                            </a:solidFill>
                          </a:ln>
                          <a:solidFill>
                            <a:schemeClr val="bg1"/>
                          </a:solidFill>
                        </a:rPr>
                        <a:t>Alimentación</a:t>
                      </a:r>
                      <a:r>
                        <a:rPr lang="es-ES" sz="1100" baseline="0" dirty="0" smtClean="0">
                          <a:ln>
                            <a:solidFill>
                              <a:schemeClr val="bg1"/>
                            </a:solidFill>
                          </a:ln>
                          <a:solidFill>
                            <a:schemeClr val="bg1"/>
                          </a:solidFill>
                        </a:rPr>
                        <a:t> </a:t>
                      </a:r>
                      <a:endParaRPr lang="es-ES" sz="110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r"/>
                      <a:r>
                        <a:rPr lang="es-ES" sz="1100" dirty="0" smtClean="0">
                          <a:ln>
                            <a:solidFill>
                              <a:schemeClr val="bg1"/>
                            </a:solidFill>
                          </a:ln>
                          <a:solidFill>
                            <a:schemeClr val="bg1"/>
                          </a:solidFill>
                        </a:rPr>
                        <a:t>$</a:t>
                      </a:r>
                      <a:endParaRPr lang="es-ES" sz="110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284165">
                <a:tc>
                  <a:txBody>
                    <a:bodyPr/>
                    <a:lstStyle/>
                    <a:p>
                      <a:pPr algn="r"/>
                      <a:r>
                        <a:rPr lang="es-ES" sz="1100" dirty="0" smtClean="0">
                          <a:ln>
                            <a:solidFill>
                              <a:schemeClr val="bg1"/>
                            </a:solidFill>
                          </a:ln>
                          <a:solidFill>
                            <a:schemeClr val="bg1"/>
                          </a:solidFill>
                        </a:rPr>
                        <a:t>Valor Neto</a:t>
                      </a:r>
                      <a:endParaRPr lang="es-ES" sz="110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933B"/>
                    </a:solidFill>
                  </a:tcPr>
                </a:tc>
                <a:tc>
                  <a:txBody>
                    <a:bodyPr/>
                    <a:lstStyle/>
                    <a:p>
                      <a:pPr algn="r"/>
                      <a:r>
                        <a:rPr lang="es-ES" sz="1100" dirty="0" smtClean="0">
                          <a:ln>
                            <a:solidFill>
                              <a:schemeClr val="bg1"/>
                            </a:solidFill>
                          </a:ln>
                          <a:solidFill>
                            <a:schemeClr val="bg1"/>
                          </a:solidFill>
                        </a:rPr>
                        <a:t>$</a:t>
                      </a:r>
                      <a:endParaRPr lang="es-ES" sz="110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933B"/>
                    </a:solidFill>
                  </a:tcPr>
                </a:tc>
              </a:tr>
              <a:tr h="284165">
                <a:tc>
                  <a:txBody>
                    <a:bodyPr/>
                    <a:lstStyle/>
                    <a:p>
                      <a:pPr algn="r"/>
                      <a:r>
                        <a:rPr lang="es-ES" sz="1100" dirty="0" smtClean="0">
                          <a:ln>
                            <a:solidFill>
                              <a:schemeClr val="bg1"/>
                            </a:solidFill>
                          </a:ln>
                          <a:solidFill>
                            <a:schemeClr val="bg1"/>
                          </a:solidFill>
                        </a:rPr>
                        <a:t>IVA</a:t>
                      </a:r>
                      <a:endParaRPr lang="es-ES" sz="110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933B"/>
                    </a:solidFill>
                  </a:tcPr>
                </a:tc>
                <a:tc>
                  <a:txBody>
                    <a:bodyPr/>
                    <a:lstStyle/>
                    <a:p>
                      <a:pPr algn="r"/>
                      <a:r>
                        <a:rPr lang="es-ES" sz="1100" dirty="0" smtClean="0">
                          <a:ln>
                            <a:solidFill>
                              <a:schemeClr val="bg1"/>
                            </a:solidFill>
                          </a:ln>
                          <a:solidFill>
                            <a:schemeClr val="bg1"/>
                          </a:solidFill>
                        </a:rPr>
                        <a:t>$</a:t>
                      </a:r>
                      <a:endParaRPr lang="es-ES" sz="110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933B"/>
                    </a:solidFill>
                  </a:tcPr>
                </a:tc>
              </a:tr>
              <a:tr h="284165">
                <a:tc>
                  <a:txBody>
                    <a:bodyPr/>
                    <a:lstStyle/>
                    <a:p>
                      <a:pPr algn="r"/>
                      <a:r>
                        <a:rPr lang="es-ES" sz="1100" dirty="0" smtClean="0">
                          <a:ln>
                            <a:solidFill>
                              <a:schemeClr val="bg1"/>
                            </a:solidFill>
                          </a:ln>
                          <a:solidFill>
                            <a:schemeClr val="bg1"/>
                          </a:solidFill>
                        </a:rPr>
                        <a:t>Valor</a:t>
                      </a:r>
                      <a:r>
                        <a:rPr lang="es-ES" sz="1100" baseline="0" dirty="0" smtClean="0">
                          <a:ln>
                            <a:solidFill>
                              <a:schemeClr val="bg1"/>
                            </a:solidFill>
                          </a:ln>
                          <a:solidFill>
                            <a:schemeClr val="bg1"/>
                          </a:solidFill>
                        </a:rPr>
                        <a:t> Total</a:t>
                      </a:r>
                      <a:endParaRPr lang="es-ES" sz="110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933B"/>
                    </a:solidFill>
                  </a:tcPr>
                </a:tc>
                <a:tc>
                  <a:txBody>
                    <a:bodyPr/>
                    <a:lstStyle/>
                    <a:p>
                      <a:pPr algn="r"/>
                      <a:r>
                        <a:rPr lang="es-ES" sz="1100" dirty="0" smtClean="0">
                          <a:ln>
                            <a:solidFill>
                              <a:schemeClr val="bg1"/>
                            </a:solidFill>
                          </a:ln>
                          <a:solidFill>
                            <a:schemeClr val="bg1"/>
                          </a:solidFill>
                        </a:rPr>
                        <a:t>$</a:t>
                      </a:r>
                      <a:endParaRPr lang="es-ES" sz="110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933B"/>
                    </a:solidFill>
                  </a:tcPr>
                </a:tc>
              </a:tr>
            </a:tbl>
          </a:graphicData>
        </a:graphic>
      </p:graphicFrame>
    </p:spTree>
    <p:extLst>
      <p:ext uri="{BB962C8B-B14F-4D97-AF65-F5344CB8AC3E}">
        <p14:creationId xmlns:p14="http://schemas.microsoft.com/office/powerpoint/2010/main" val="70852645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TotalTime>
  <Words>543</Words>
  <Application>Microsoft Office PowerPoint</Application>
  <PresentationFormat>Personalizado</PresentationFormat>
  <Paragraphs>55</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Bahnschrift SemiBold Condensed</vt:lpstr>
      <vt:lpstr>Calibri</vt:lpstr>
      <vt:lpstr>Calibri Light</vt:lpstr>
      <vt:lpstr>Tema de Office</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14</cp:revision>
  <dcterms:created xsi:type="dcterms:W3CDTF">2019-02-08T18:47:06Z</dcterms:created>
  <dcterms:modified xsi:type="dcterms:W3CDTF">2019-05-10T20:24:55Z</dcterms:modified>
</cp:coreProperties>
</file>